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TviXqyeRafbYXUNwHEmjbQ1Bs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B065B9-E544-4939-94FE-8B75A9DB09FF}">
  <a:tblStyle styleId="{61B065B9-E544-4939-94FE-8B75A9DB09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42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4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3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vk.com/away.php?to=https%3A%2F%2Finstagram.com%2Ftrusfru%3Futm_medium%3Dcopy_link&amp;cc_key=" TargetMode="External"/><Relationship Id="rId4" Type="http://schemas.openxmlformats.org/officeDocument/2006/relationships/hyperlink" Target="https://vk.com/away.php?to=http%3A%2F%2Fwww.trusf.ru&amp;cc_key=" TargetMode="External"/><Relationship Id="rId9" Type="http://schemas.openxmlformats.org/officeDocument/2006/relationships/hyperlink" Target="https://www.cmas.org/finswimming/finswimming-championships-archive" TargetMode="External"/><Relationship Id="rId5" Type="http://schemas.openxmlformats.org/officeDocument/2006/relationships/hyperlink" Target="https://vk.com/trusfru" TargetMode="External"/><Relationship Id="rId6" Type="http://schemas.openxmlformats.org/officeDocument/2006/relationships/hyperlink" Target="https://vk.com/away.php?to=https%3A%2F%2Fwww.facebook.com%2Ftrusfru%2F&amp;cc_key=" TargetMode="External"/><Relationship Id="rId7" Type="http://schemas.openxmlformats.org/officeDocument/2006/relationships/hyperlink" Target="https://ruf.ru/rezultatyi2.html" TargetMode="External"/><Relationship Id="rId8" Type="http://schemas.openxmlformats.org/officeDocument/2006/relationships/hyperlink" Target="https://ruf.r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</a:t>
            </a:r>
            <a:endParaRPr b="1"/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628650" y="1554480"/>
            <a:ext cx="7886700" cy="462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26262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ru-RU" sz="2000">
                <a:solidFill>
                  <a:srgbClr val="262626"/>
                </a:solidFill>
              </a:rPr>
              <a:t>приказ ДМПФКС ТО от 08.12.2020  № 23</a:t>
            </a:r>
            <a:r>
              <a:rPr lang="ru-RU" sz="2000"/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4"/>
          <p:cNvGraphicFramePr/>
          <p:nvPr/>
        </p:nvGraphicFramePr>
        <p:xfrm>
          <a:off x="632595" y="25169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{61B065B9-E544-4939-94FE-8B75A9DB09FF}</a:tableStyleId>
              </a:tblPr>
              <a:tblGrid>
                <a:gridCol w="3812200"/>
                <a:gridCol w="4143075"/>
              </a:tblGrid>
              <a:tr h="60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rgbClr val="262626"/>
                          </a:solidFill>
                        </a:rPr>
                        <a:t>Список кандидатов</a:t>
                      </a:r>
                      <a:endParaRPr sz="24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rgbClr val="262626"/>
                          </a:solidFill>
                        </a:rPr>
                        <a:t>Список сборной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rgbClr val="262626"/>
                          </a:solidFill>
                        </a:rPr>
                        <a:t>для участия в соревнованиях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25275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sng" cap="none" strike="noStrike">
                          <a:solidFill>
                            <a:srgbClr val="262626"/>
                          </a:solidFill>
                        </a:rPr>
                        <a:t>Критерии формирования: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1. спортивный результат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/>
                        <a:buNone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2. спортивный разряд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/>
                        <a:buNone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3. возраст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4. принадлежность к субъекту РФ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5. наличие сертификата «Антидопинг»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ru-RU" sz="1600" u="sng" cap="none" strike="noStrike">
                          <a:solidFill>
                            <a:srgbClr val="262626"/>
                          </a:solidFill>
                        </a:rPr>
                        <a:t>Срок подачи: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 до 01 мая текущего года – зимние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 до 01 декабря текущего года – летние</a:t>
                      </a:r>
                      <a:endParaRPr b="0" sz="16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sng" cap="none" strike="noStrike">
                          <a:solidFill>
                            <a:srgbClr val="262626"/>
                          </a:solidFill>
                        </a:rPr>
                        <a:t>Формируются только из списка кандидатов!!!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sng" cap="none" strike="noStrike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ru-RU" sz="1600" u="sng" cap="none" strike="noStrike">
                          <a:solidFill>
                            <a:srgbClr val="262626"/>
                          </a:solidFill>
                        </a:rPr>
                        <a:t>Срок подачи:</a:t>
                      </a:r>
                      <a:r>
                        <a:rPr b="0" lang="ru-RU" sz="1600" u="none" cap="none" strike="noStrike">
                          <a:solidFill>
                            <a:srgbClr val="262626"/>
                          </a:solidFill>
                        </a:rPr>
                        <a:t> не позднее, чем за 10 рабочих дней до начала соревнования (14 календарных дней)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04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262626"/>
                          </a:solidFill>
                        </a:rPr>
                        <a:t>Внесение изменений: </a:t>
                      </a:r>
                      <a:r>
                        <a:rPr lang="ru-RU" sz="1600" u="none" cap="none" strike="noStrike">
                          <a:solidFill>
                            <a:srgbClr val="262626"/>
                          </a:solidFill>
                        </a:rPr>
                        <a:t>по мере выполнения требований спортсменами</a:t>
                      </a:r>
                      <a:endParaRPr b="0" sz="16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Продление разрядов</a:t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12623" l="7585" r="7612" t="21336"/>
          <a:stretch/>
        </p:blipFill>
        <p:spPr>
          <a:xfrm>
            <a:off x="280416" y="1463040"/>
            <a:ext cx="8375904" cy="521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628650" y="365125"/>
            <a:ext cx="78867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Присвоение спортивных званий</a:t>
            </a:r>
            <a:endParaRPr b="1"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8221" l="7315" r="5984" t="16726"/>
          <a:stretch/>
        </p:blipFill>
        <p:spPr>
          <a:xfrm>
            <a:off x="621792" y="1328928"/>
            <a:ext cx="7983722" cy="5529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773000" y="396826"/>
            <a:ext cx="79392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299"/>
              <a:buFont typeface="Calibri"/>
              <a:buNone/>
            </a:pPr>
            <a:r>
              <a:rPr b="1" lang="ru-RU" sz="4110"/>
              <a:t>Присвоение спортивных званий </a:t>
            </a:r>
            <a:br>
              <a:rPr b="1" lang="ru-RU" sz="3659"/>
            </a:br>
            <a:r>
              <a:rPr b="1" lang="ru-RU" sz="2670"/>
              <a:t>(документы)</a:t>
            </a:r>
            <a:endParaRPr b="1" sz="3659"/>
          </a:p>
        </p:txBody>
      </p:sp>
      <p:grpSp>
        <p:nvGrpSpPr>
          <p:cNvPr id="194" name="Google Shape;194;p26"/>
          <p:cNvGrpSpPr/>
          <p:nvPr/>
        </p:nvGrpSpPr>
        <p:grpSpPr>
          <a:xfrm>
            <a:off x="2091014" y="3337355"/>
            <a:ext cx="5303170" cy="685614"/>
            <a:chOff x="1192" y="1375"/>
            <a:chExt cx="3341" cy="432"/>
          </a:xfrm>
        </p:grpSpPr>
        <p:cxnSp>
          <p:nvCxnSpPr>
            <p:cNvPr id="195" name="Google Shape;195;p26"/>
            <p:cNvCxnSpPr/>
            <p:nvPr/>
          </p:nvCxnSpPr>
          <p:spPr>
            <a:xfrm>
              <a:off x="1440" y="17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96" name="Google Shape;196;p26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00000">
                  <a:srgbClr val="B3575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1723" y="1482"/>
              <a:ext cx="2810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список регионов (на СФО и ВС)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6"/>
          <p:cNvGrpSpPr/>
          <p:nvPr/>
        </p:nvGrpSpPr>
        <p:grpSpPr>
          <a:xfrm>
            <a:off x="2000763" y="1361134"/>
            <a:ext cx="6679533" cy="685614"/>
            <a:chOff x="1192" y="1965"/>
            <a:chExt cx="4208" cy="432"/>
          </a:xfrm>
        </p:grpSpPr>
        <p:cxnSp>
          <p:nvCxnSpPr>
            <p:cNvPr id="200" name="Google Shape;200;p26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01" name="Google Shape;201;p26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6"/>
            <p:cNvSpPr txBox="1"/>
            <p:nvPr/>
          </p:nvSpPr>
          <p:spPr>
            <a:xfrm>
              <a:off x="1727" y="2072"/>
              <a:ext cx="367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представление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 txBox="1"/>
            <p:nvPr/>
          </p:nvSpPr>
          <p:spPr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6"/>
          <p:cNvGrpSpPr/>
          <p:nvPr/>
        </p:nvGrpSpPr>
        <p:grpSpPr>
          <a:xfrm>
            <a:off x="2060683" y="2019875"/>
            <a:ext cx="6506495" cy="685614"/>
            <a:chOff x="1192" y="2575"/>
            <a:chExt cx="4099" cy="432"/>
          </a:xfrm>
        </p:grpSpPr>
        <p:cxnSp>
          <p:nvCxnSpPr>
            <p:cNvPr id="205" name="Google Shape;205;p26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06" name="Google Shape;206;p26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1747" y="2682"/>
              <a:ext cx="354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протокола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 txBox="1"/>
            <p:nvPr/>
          </p:nvSpPr>
          <p:spPr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6"/>
          <p:cNvGrpSpPr/>
          <p:nvPr/>
        </p:nvGrpSpPr>
        <p:grpSpPr>
          <a:xfrm>
            <a:off x="2070767" y="5917375"/>
            <a:ext cx="7073233" cy="685614"/>
            <a:chOff x="1192" y="3165"/>
            <a:chExt cx="4456" cy="432"/>
          </a:xfrm>
        </p:grpSpPr>
        <p:cxnSp>
          <p:nvCxnSpPr>
            <p:cNvPr id="210" name="Google Shape;210;p26"/>
            <p:cNvCxnSpPr/>
            <p:nvPr/>
          </p:nvCxnSpPr>
          <p:spPr>
            <a:xfrm>
              <a:off x="1441" y="3579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11" name="Google Shape;211;p26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 txBox="1"/>
            <p:nvPr/>
          </p:nvSpPr>
          <p:spPr>
            <a:xfrm>
              <a:off x="1720" y="3272"/>
              <a:ext cx="392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фото 3*4 (2 шт.)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6"/>
          <p:cNvGrpSpPr/>
          <p:nvPr/>
        </p:nvGrpSpPr>
        <p:grpSpPr>
          <a:xfrm>
            <a:off x="2062466" y="3973714"/>
            <a:ext cx="5904832" cy="685614"/>
            <a:chOff x="1192" y="3165"/>
            <a:chExt cx="3720" cy="432"/>
          </a:xfrm>
        </p:grpSpPr>
        <p:cxnSp>
          <p:nvCxnSpPr>
            <p:cNvPr id="215" name="Google Shape;215;p26"/>
            <p:cNvCxnSpPr/>
            <p:nvPr/>
          </p:nvCxnSpPr>
          <p:spPr>
            <a:xfrm>
              <a:off x="1440" y="35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16" name="Google Shape;216;p26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990099"/>
                </a:gs>
                <a:gs pos="100000">
                  <a:srgbClr val="6B00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 txBox="1"/>
            <p:nvPr/>
          </p:nvSpPr>
          <p:spPr>
            <a:xfrm>
              <a:off x="1709" y="3272"/>
              <a:ext cx="320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паспорта/св-ва о рождении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6"/>
          <p:cNvGrpSpPr/>
          <p:nvPr/>
        </p:nvGrpSpPr>
        <p:grpSpPr>
          <a:xfrm>
            <a:off x="2105424" y="4605250"/>
            <a:ext cx="6951600" cy="685606"/>
            <a:chOff x="1192" y="1965"/>
            <a:chExt cx="4135" cy="432"/>
          </a:xfrm>
        </p:grpSpPr>
        <p:cxnSp>
          <p:nvCxnSpPr>
            <p:cNvPr id="220" name="Google Shape;220;p26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21" name="Google Shape;221;p26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 txBox="1"/>
            <p:nvPr/>
          </p:nvSpPr>
          <p:spPr>
            <a:xfrm>
              <a:off x="1727" y="2072"/>
              <a:ext cx="3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копии книжек ССВК и приказа на про</a:t>
              </a:r>
              <a:r>
                <a:rPr lang="ru-RU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дление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 txBox="1"/>
            <p:nvPr/>
          </p:nvSpPr>
          <p:spPr>
            <a:xfrm>
              <a:off x="1296" y="204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6"/>
          <p:cNvGrpSpPr/>
          <p:nvPr/>
        </p:nvGrpSpPr>
        <p:grpSpPr>
          <a:xfrm>
            <a:off x="2127739" y="5252836"/>
            <a:ext cx="6506495" cy="685614"/>
            <a:chOff x="1192" y="2575"/>
            <a:chExt cx="4099" cy="432"/>
          </a:xfrm>
        </p:grpSpPr>
        <p:cxnSp>
          <p:nvCxnSpPr>
            <p:cNvPr id="225" name="Google Shape;225;p26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26" name="Google Shape;226;p26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 txBox="1"/>
            <p:nvPr/>
          </p:nvSpPr>
          <p:spPr>
            <a:xfrm>
              <a:off x="1747" y="2682"/>
              <a:ext cx="354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рас-ие о присвоении КМС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26"/>
          <p:cNvGrpSpPr/>
          <p:nvPr/>
        </p:nvGrpSpPr>
        <p:grpSpPr>
          <a:xfrm>
            <a:off x="2070767" y="2687091"/>
            <a:ext cx="7073233" cy="685614"/>
            <a:chOff x="1192" y="3165"/>
            <a:chExt cx="4456" cy="432"/>
          </a:xfrm>
        </p:grpSpPr>
        <p:cxnSp>
          <p:nvCxnSpPr>
            <p:cNvPr id="230" name="Google Shape;230;p26"/>
            <p:cNvCxnSpPr/>
            <p:nvPr/>
          </p:nvCxnSpPr>
          <p:spPr>
            <a:xfrm>
              <a:off x="1441" y="3579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31" name="Google Shape;231;p26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6"/>
            <p:cNvSpPr txBox="1"/>
            <p:nvPr/>
          </p:nvSpPr>
          <p:spPr>
            <a:xfrm>
              <a:off x="1720" y="3272"/>
              <a:ext cx="392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справки о составе судей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26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628650" y="365125"/>
            <a:ext cx="8247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Присвоение судейских категорий</a:t>
            </a:r>
            <a:endParaRPr b="1"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ru-RU" sz="2000">
                <a:solidFill>
                  <a:srgbClr val="262626"/>
                </a:solidFill>
              </a:rPr>
              <a:t>приказ Минспорта России от </a:t>
            </a:r>
            <a:r>
              <a:rPr lang="ru-RU" sz="2000"/>
              <a:t>28.02.2017 № 134</a:t>
            </a:r>
            <a:endParaRPr sz="2000">
              <a:solidFill>
                <a:srgbClr val="26262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241" name="Google Shape;241;p27"/>
          <p:cNvGraphicFramePr/>
          <p:nvPr/>
        </p:nvGraphicFramePr>
        <p:xfrm>
          <a:off x="743412" y="22779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{61B065B9-E544-4939-94FE-8B75A9DB09FF}</a:tableStyleId>
              </a:tblPr>
              <a:tblGrid>
                <a:gridCol w="1548525"/>
                <a:gridCol w="1548525"/>
                <a:gridCol w="1548525"/>
                <a:gridCol w="1548525"/>
                <a:gridCol w="1548525"/>
              </a:tblGrid>
              <a:tr h="7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5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ССВК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5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1 категория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5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2, 3 категория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5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юный судья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5C3"/>
                    </a:solidFill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Кто присваивает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Минспорт России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ДМПФКС ТО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Органы местного самоуправления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ФСО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</a:tr>
              <a:tr h="64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Кто подает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ДМПФКС ТО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Федерации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Федерации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Федерации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</a:tr>
              <a:tr h="7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Срок подачи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9 месяцев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</a:tr>
              <a:tr h="74227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Подтверждает: </a:t>
                      </a:r>
                      <a:r>
                        <a:rPr b="0" lang="ru-RU" sz="1500" u="none" cap="none" strike="noStrike">
                          <a:solidFill>
                            <a:srgbClr val="262626"/>
                          </a:solidFill>
                        </a:rPr>
                        <a:t>ФЕДЕРАЦИЯ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42" name="Google Shape;242;p27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type="title"/>
          </p:nvPr>
        </p:nvSpPr>
        <p:spPr>
          <a:xfrm>
            <a:off x="628650" y="365125"/>
            <a:ext cx="80400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Присвоение судейских категорий</a:t>
            </a:r>
            <a:endParaRPr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 b="9237" l="8670" r="7069" t="22013"/>
          <a:stretch/>
        </p:blipFill>
        <p:spPr>
          <a:xfrm>
            <a:off x="487680" y="1377697"/>
            <a:ext cx="8395934" cy="548030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title"/>
          </p:nvPr>
        </p:nvSpPr>
        <p:spPr>
          <a:xfrm>
            <a:off x="628650" y="365126"/>
            <a:ext cx="82365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судейских категорий</a:t>
            </a:r>
            <a:endParaRPr/>
          </a:p>
        </p:txBody>
      </p:sp>
      <p:pic>
        <p:nvPicPr>
          <p:cNvPr id="256" name="Google Shape;25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207" l="8587" r="6739" t="20831"/>
          <a:stretch/>
        </p:blipFill>
        <p:spPr>
          <a:xfrm>
            <a:off x="947854" y="1650382"/>
            <a:ext cx="7605132" cy="502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628650" y="365126"/>
            <a:ext cx="82254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судейских категорий</a:t>
            </a:r>
            <a:endParaRPr/>
          </a:p>
        </p:txBody>
      </p:sp>
      <p:pic>
        <p:nvPicPr>
          <p:cNvPr id="263" name="Google Shape;26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438" l="8177" r="6534" t="24419"/>
          <a:stretch/>
        </p:blipFill>
        <p:spPr>
          <a:xfrm>
            <a:off x="936701" y="1851102"/>
            <a:ext cx="7449015" cy="469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type="title"/>
          </p:nvPr>
        </p:nvSpPr>
        <p:spPr>
          <a:xfrm>
            <a:off x="628649" y="365126"/>
            <a:ext cx="819196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судейских категорий</a:t>
            </a:r>
            <a:endParaRPr/>
          </a:p>
        </p:txBody>
      </p:sp>
      <p:pic>
        <p:nvPicPr>
          <p:cNvPr id="270" name="Google Shape;270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695" l="7767" r="6946" t="22625"/>
          <a:stretch/>
        </p:blipFill>
        <p:spPr>
          <a:xfrm>
            <a:off x="981308" y="1761892"/>
            <a:ext cx="7593980" cy="48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type="title"/>
          </p:nvPr>
        </p:nvSpPr>
        <p:spPr>
          <a:xfrm>
            <a:off x="531467" y="451402"/>
            <a:ext cx="7939278" cy="1130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судейских категорий </a:t>
            </a:r>
            <a:r>
              <a:rPr b="1" lang="ru-RU" sz="3000"/>
              <a:t>(документы)</a:t>
            </a:r>
            <a:endParaRPr b="1" sz="3000"/>
          </a:p>
        </p:txBody>
      </p:sp>
      <p:grpSp>
        <p:nvGrpSpPr>
          <p:cNvPr id="277" name="Google Shape;277;p32"/>
          <p:cNvGrpSpPr/>
          <p:nvPr/>
        </p:nvGrpSpPr>
        <p:grpSpPr>
          <a:xfrm>
            <a:off x="2045368" y="4410993"/>
            <a:ext cx="5303170" cy="685614"/>
            <a:chOff x="1192" y="1375"/>
            <a:chExt cx="3341" cy="432"/>
          </a:xfrm>
        </p:grpSpPr>
        <p:cxnSp>
          <p:nvCxnSpPr>
            <p:cNvPr id="278" name="Google Shape;278;p32"/>
            <p:cNvCxnSpPr/>
            <p:nvPr/>
          </p:nvCxnSpPr>
          <p:spPr>
            <a:xfrm>
              <a:off x="1440" y="17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79" name="Google Shape;279;p32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00000">
                  <a:srgbClr val="B3575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2"/>
            <p:cNvSpPr txBox="1"/>
            <p:nvPr/>
          </p:nvSpPr>
          <p:spPr>
            <a:xfrm>
              <a:off x="1723" y="1482"/>
              <a:ext cx="2810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фото 3*4 (2 шт.)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 txBox="1"/>
            <p:nvPr/>
          </p:nvSpPr>
          <p:spPr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32"/>
          <p:cNvGrpSpPr/>
          <p:nvPr/>
        </p:nvGrpSpPr>
        <p:grpSpPr>
          <a:xfrm>
            <a:off x="2045368" y="1896393"/>
            <a:ext cx="6679533" cy="685614"/>
            <a:chOff x="1192" y="1965"/>
            <a:chExt cx="4208" cy="432"/>
          </a:xfrm>
        </p:grpSpPr>
        <p:cxnSp>
          <p:nvCxnSpPr>
            <p:cNvPr id="283" name="Google Shape;283;p32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84" name="Google Shape;284;p32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1727" y="2072"/>
              <a:ext cx="367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представление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2"/>
          <p:cNvGrpSpPr/>
          <p:nvPr/>
        </p:nvGrpSpPr>
        <p:grpSpPr>
          <a:xfrm>
            <a:off x="2045368" y="2734593"/>
            <a:ext cx="6506495" cy="685614"/>
            <a:chOff x="1192" y="2575"/>
            <a:chExt cx="4099" cy="432"/>
          </a:xfrm>
        </p:grpSpPr>
        <p:cxnSp>
          <p:nvCxnSpPr>
            <p:cNvPr id="288" name="Google Shape;288;p32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89" name="Google Shape;289;p32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2"/>
            <p:cNvSpPr txBox="1"/>
            <p:nvPr/>
          </p:nvSpPr>
          <p:spPr>
            <a:xfrm>
              <a:off x="1747" y="2682"/>
              <a:ext cx="354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карточка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 txBox="1"/>
            <p:nvPr/>
          </p:nvSpPr>
          <p:spPr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32"/>
          <p:cNvGrpSpPr/>
          <p:nvPr/>
        </p:nvGrpSpPr>
        <p:grpSpPr>
          <a:xfrm>
            <a:off x="2045368" y="3572793"/>
            <a:ext cx="7073233" cy="685614"/>
            <a:chOff x="1192" y="3165"/>
            <a:chExt cx="4456" cy="432"/>
          </a:xfrm>
        </p:grpSpPr>
        <p:cxnSp>
          <p:nvCxnSpPr>
            <p:cNvPr id="293" name="Google Shape;293;p32"/>
            <p:cNvCxnSpPr/>
            <p:nvPr/>
          </p:nvCxnSpPr>
          <p:spPr>
            <a:xfrm>
              <a:off x="1441" y="3579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94" name="Google Shape;294;p32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2"/>
            <p:cNvSpPr txBox="1"/>
            <p:nvPr/>
          </p:nvSpPr>
          <p:spPr>
            <a:xfrm>
              <a:off x="1720" y="3272"/>
              <a:ext cx="392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паспорт + прописка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2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32"/>
          <p:cNvGrpSpPr/>
          <p:nvPr/>
        </p:nvGrpSpPr>
        <p:grpSpPr>
          <a:xfrm>
            <a:off x="2045368" y="5271418"/>
            <a:ext cx="5904832" cy="685614"/>
            <a:chOff x="1192" y="3165"/>
            <a:chExt cx="3720" cy="432"/>
          </a:xfrm>
        </p:grpSpPr>
        <p:cxnSp>
          <p:nvCxnSpPr>
            <p:cNvPr id="298" name="Google Shape;298;p32"/>
            <p:cNvCxnSpPr/>
            <p:nvPr/>
          </p:nvCxnSpPr>
          <p:spPr>
            <a:xfrm>
              <a:off x="1440" y="35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299" name="Google Shape;299;p32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990099"/>
                </a:gs>
                <a:gs pos="100000">
                  <a:srgbClr val="6B00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 txBox="1"/>
            <p:nvPr/>
          </p:nvSpPr>
          <p:spPr>
            <a:xfrm>
              <a:off x="1709" y="3272"/>
              <a:ext cx="320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удостоверения МС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2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32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531467" y="451402"/>
            <a:ext cx="7939278" cy="1130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Полезные ссылки</a:t>
            </a:r>
            <a:endParaRPr b="1"/>
          </a:p>
        </p:txBody>
      </p:sp>
      <p:sp>
        <p:nvSpPr>
          <p:cNvPr id="308" name="Google Shape;308;p33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316800" y="2180400"/>
            <a:ext cx="8721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https://instagram.com/trusfru?utm_medium=copy_link</a:t>
            </a:r>
            <a:r>
              <a:rPr b="0" i="0" lang="ru-RU" sz="1800" u="none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0" i="0" lang="ru-RU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(Instagram ФПСТО)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http://www.trusf.ru</a:t>
            </a:r>
            <a:r>
              <a:rPr b="0" i="0" lang="ru-RU" sz="1800" u="none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0" i="0" lang="ru-RU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(Сайт ФПСТО)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https://vk.com/trusfru</a:t>
            </a:r>
            <a:r>
              <a:rPr b="0" i="0" lang="ru-RU" sz="1800" u="none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(Страница ФПСТО в VK)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https://www.facebook.com/trusfru/</a:t>
            </a:r>
            <a:r>
              <a:rPr b="0" i="0" lang="ru-RU" sz="1800" u="none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0" i="0" lang="ru-RU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(Страница ФПСТО в FB)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https://ruf.ru/rezultatyi2.html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(результаты ВС соревнований)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https://ruf.ru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(Сайт ФПСР: правила, положения, регламенты)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https://www.cmas.org/finswimming/finswimming-championships-archive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(результаты международных соревнований)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</a:t>
            </a:r>
            <a:endParaRPr/>
          </a:p>
        </p:txBody>
      </p:sp>
      <p:pic>
        <p:nvPicPr>
          <p:cNvPr id="94" name="Google Shape;9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752" l="4275" r="4937" t="31091"/>
          <a:stretch/>
        </p:blipFill>
        <p:spPr>
          <a:xfrm>
            <a:off x="159675" y="1690699"/>
            <a:ext cx="8813700" cy="46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</a:t>
            </a:r>
            <a:endParaRPr/>
          </a:p>
        </p:txBody>
      </p:sp>
      <p:pic>
        <p:nvPicPr>
          <p:cNvPr id="101" name="Google Shape;10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357" l="6289" r="4496" t="35657"/>
          <a:stretch/>
        </p:blipFill>
        <p:spPr>
          <a:xfrm>
            <a:off x="0" y="2304288"/>
            <a:ext cx="9116660" cy="349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</a:t>
            </a:r>
            <a:endParaRPr/>
          </a:p>
        </p:txBody>
      </p:sp>
      <p:pic>
        <p:nvPicPr>
          <p:cNvPr id="108" name="Google Shape;10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044" l="4226" r="5891" t="27401"/>
          <a:stretch/>
        </p:blipFill>
        <p:spPr>
          <a:xfrm>
            <a:off x="244443" y="1747319"/>
            <a:ext cx="8683302" cy="48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15361" l="18308" r="16506" t="22822"/>
          <a:stretch/>
        </p:blipFill>
        <p:spPr>
          <a:xfrm>
            <a:off x="1330860" y="1874067"/>
            <a:ext cx="6264999" cy="475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Сборная команда </a:t>
            </a:r>
            <a:br>
              <a:rPr b="1" lang="ru-RU"/>
            </a:br>
            <a:r>
              <a:rPr b="1" lang="ru-RU" sz="3000"/>
              <a:t>(физкультурные мероприятия)</a:t>
            </a:r>
            <a:endParaRPr sz="3000"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628650" y="1825625"/>
            <a:ext cx="8222742" cy="11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ru-RU" sz="2000">
                <a:solidFill>
                  <a:srgbClr val="262626"/>
                </a:solidFill>
              </a:rPr>
              <a:t>распоряжение ДМПФКС ТО от 30.12.2015  № 254-р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13638" l="22758" r="20074" t="27432"/>
          <a:stretch/>
        </p:blipFill>
        <p:spPr>
          <a:xfrm>
            <a:off x="1670304" y="2157983"/>
            <a:ext cx="5522030" cy="455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разрядов и званий</a:t>
            </a:r>
            <a:endParaRPr b="1"/>
          </a:p>
        </p:txBody>
      </p:sp>
      <p:graphicFrame>
        <p:nvGraphicFramePr>
          <p:cNvPr id="131" name="Google Shape;131;p21"/>
          <p:cNvGraphicFramePr/>
          <p:nvPr/>
        </p:nvGraphicFramePr>
        <p:xfrm>
          <a:off x="572893" y="20486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{61B065B9-E544-4939-94FE-8B75A9DB09FF}</a:tableStyleId>
              </a:tblPr>
              <a:tblGrid>
                <a:gridCol w="1346450"/>
                <a:gridCol w="1593300"/>
                <a:gridCol w="1616925"/>
                <a:gridCol w="1752700"/>
                <a:gridCol w="1577350"/>
              </a:tblGrid>
              <a:tr h="4052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rgbClr val="262626"/>
                          </a:solidFill>
                        </a:rPr>
                        <a:t>Звания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rgbClr val="262626"/>
                          </a:solidFill>
                        </a:rPr>
                        <a:t>(МС, МСМК)</a:t>
                      </a:r>
                      <a:endParaRPr sz="18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rgbClr val="262626"/>
                          </a:solidFill>
                        </a:rPr>
                        <a:t>Спортивный разряд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 hMerge="1"/>
                <a:tc hMerge="1"/>
              </a:tr>
              <a:tr h="405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262626"/>
                          </a:solidFill>
                        </a:rPr>
                        <a:t>первый , КМС</a:t>
                      </a:r>
                      <a:endParaRPr b="1" sz="18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262626"/>
                          </a:solidFill>
                        </a:rPr>
                        <a:t>второй, третий</a:t>
                      </a:r>
                      <a:endParaRPr b="1" sz="18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 u="none" cap="none" strike="noStrike">
                          <a:solidFill>
                            <a:srgbClr val="262626"/>
                          </a:solidFill>
                        </a:rPr>
                        <a:t>юношеские</a:t>
                      </a:r>
                      <a:endParaRPr b="1" sz="18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397473"/>
                        </a:gs>
                        <a:gs pos="50000">
                          <a:srgbClr val="53A9A8"/>
                        </a:gs>
                        <a:gs pos="100000">
                          <a:srgbClr val="64CBC9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8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Кто присваивает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Минспорт России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ДМПФКС ТО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Органы местного самоуправления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Физкультурно-спортивная организация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</a:tr>
              <a:tr h="59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Срок 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пожизненно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КМС – 3 года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Первый – 2 года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2 года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2 года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</a:tr>
              <a:tr h="10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Кто подает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ДМПФКС ТО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Федерации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Федерации*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* - при отсутствии федерации - ФСО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Тренер-преподаватель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1FCFE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ru-RU" sz="1500" u="none" cap="none" strike="noStrike">
                          <a:solidFill>
                            <a:srgbClr val="262626"/>
                          </a:solidFill>
                        </a:rPr>
                        <a:t>Срок подачи</a:t>
                      </a:r>
                      <a:endParaRPr b="1"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9 месяцев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500" u="none" cap="none" strike="noStrike">
                        <a:solidFill>
                          <a:srgbClr val="262626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500" u="none" cap="none" strike="noStrike">
                          <a:solidFill>
                            <a:srgbClr val="262626"/>
                          </a:solidFill>
                        </a:rPr>
                        <a:t>4 месяца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BF6FE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21"/>
          <p:cNvSpPr/>
          <p:nvPr/>
        </p:nvSpPr>
        <p:spPr>
          <a:xfrm>
            <a:off x="638742" y="5870886"/>
            <a:ext cx="7895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 Подтверждение производится по любым соревнованиям в период действия разряд; срок подачи документов не раньше, чем 2 месяца до окончания срока действия, но не позже окончания</a:t>
            </a:r>
            <a:endParaRPr b="0" i="0" sz="16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24107" y="1633874"/>
            <a:ext cx="66461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приказ Минспорта России от 20.02.2017 № 108</a:t>
            </a:r>
            <a:endParaRPr b="0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разрядов</a:t>
            </a:r>
            <a:endParaRPr/>
          </a:p>
        </p:txBody>
      </p:sp>
      <p:pic>
        <p:nvPicPr>
          <p:cNvPr id="140" name="Google Shape;14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271" l="8980" r="7185" t="21087"/>
          <a:stretch/>
        </p:blipFill>
        <p:spPr>
          <a:xfrm>
            <a:off x="243840" y="1511808"/>
            <a:ext cx="8680704" cy="510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576072" y="128016"/>
            <a:ext cx="7939278" cy="152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Присвоение разрядов </a:t>
            </a:r>
            <a:br>
              <a:rPr b="1" lang="ru-RU"/>
            </a:br>
            <a:r>
              <a:rPr b="1" lang="ru-RU" sz="3300"/>
              <a:t>(документы)</a:t>
            </a:r>
            <a:endParaRPr b="1" sz="3300"/>
          </a:p>
        </p:txBody>
      </p:sp>
      <p:grpSp>
        <p:nvGrpSpPr>
          <p:cNvPr id="147" name="Google Shape;147;p23"/>
          <p:cNvGrpSpPr/>
          <p:nvPr/>
        </p:nvGrpSpPr>
        <p:grpSpPr>
          <a:xfrm>
            <a:off x="2045368" y="4410993"/>
            <a:ext cx="5303170" cy="685614"/>
            <a:chOff x="1192" y="1375"/>
            <a:chExt cx="3341" cy="432"/>
          </a:xfrm>
        </p:grpSpPr>
        <p:cxnSp>
          <p:nvCxnSpPr>
            <p:cNvPr id="148" name="Google Shape;148;p23"/>
            <p:cNvCxnSpPr/>
            <p:nvPr/>
          </p:nvCxnSpPr>
          <p:spPr>
            <a:xfrm>
              <a:off x="1440" y="17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49" name="Google Shape;149;p23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00000">
                  <a:srgbClr val="B3575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3"/>
            <p:cNvSpPr txBox="1"/>
            <p:nvPr/>
          </p:nvSpPr>
          <p:spPr>
            <a:xfrm>
              <a:off x="1723" y="1482"/>
              <a:ext cx="2810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список регионов (на СФО и ВС)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3"/>
          <p:cNvGrpSpPr/>
          <p:nvPr/>
        </p:nvGrpSpPr>
        <p:grpSpPr>
          <a:xfrm>
            <a:off x="2045368" y="1896393"/>
            <a:ext cx="6679533" cy="685614"/>
            <a:chOff x="1192" y="1965"/>
            <a:chExt cx="4208" cy="432"/>
          </a:xfrm>
        </p:grpSpPr>
        <p:cxnSp>
          <p:nvCxnSpPr>
            <p:cNvPr id="153" name="Google Shape;153;p23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54" name="Google Shape;154;p23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1727" y="2072"/>
              <a:ext cx="367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представление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23"/>
          <p:cNvGrpSpPr/>
          <p:nvPr/>
        </p:nvGrpSpPr>
        <p:grpSpPr>
          <a:xfrm>
            <a:off x="2045368" y="2734593"/>
            <a:ext cx="6506495" cy="685614"/>
            <a:chOff x="1192" y="2575"/>
            <a:chExt cx="4099" cy="432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59" name="Google Shape;159;p23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1747" y="2682"/>
              <a:ext cx="354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протокола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 txBox="1"/>
            <p:nvPr/>
          </p:nvSpPr>
          <p:spPr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3"/>
          <p:cNvGrpSpPr/>
          <p:nvPr/>
        </p:nvGrpSpPr>
        <p:grpSpPr>
          <a:xfrm>
            <a:off x="2045368" y="3572793"/>
            <a:ext cx="7073233" cy="685614"/>
            <a:chOff x="1192" y="3165"/>
            <a:chExt cx="4456" cy="432"/>
          </a:xfrm>
        </p:grpSpPr>
        <p:cxnSp>
          <p:nvCxnSpPr>
            <p:cNvPr id="163" name="Google Shape;163;p23"/>
            <p:cNvCxnSpPr/>
            <p:nvPr/>
          </p:nvCxnSpPr>
          <p:spPr>
            <a:xfrm>
              <a:off x="1441" y="3579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64" name="Google Shape;164;p23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3"/>
            <p:cNvSpPr txBox="1"/>
            <p:nvPr/>
          </p:nvSpPr>
          <p:spPr>
            <a:xfrm>
              <a:off x="1720" y="3272"/>
              <a:ext cx="392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справки о составе суд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ей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3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2045368" y="5271418"/>
            <a:ext cx="6058811" cy="1598349"/>
            <a:chOff x="1192" y="3165"/>
            <a:chExt cx="3817" cy="1007"/>
          </a:xfrm>
        </p:grpSpPr>
        <p:cxnSp>
          <p:nvCxnSpPr>
            <p:cNvPr id="168" name="Google Shape;168;p23"/>
            <p:cNvCxnSpPr/>
            <p:nvPr/>
          </p:nvCxnSpPr>
          <p:spPr>
            <a:xfrm>
              <a:off x="1440" y="35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sm" w="sm" type="none"/>
              <a:tailEnd len="med" w="med" type="oval"/>
            </a:ln>
          </p:spPr>
        </p:cxnSp>
        <p:sp>
          <p:nvSpPr>
            <p:cNvPr id="169" name="Google Shape;169;p23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990099"/>
                </a:gs>
                <a:gs pos="100000">
                  <a:srgbClr val="6B00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1709" y="3272"/>
              <a:ext cx="3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копия паспорта (1 </a:t>
              </a:r>
              <a:r>
                <a:rPr lang="ru-RU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страница и прописка) </a:t>
              </a: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/св-ва о рождении </a:t>
              </a:r>
              <a:r>
                <a:rPr lang="ru-RU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принима</a:t>
              </a:r>
              <a:r>
                <a:rPr lang="ru-RU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ются </a:t>
              </a:r>
              <a:r>
                <a:rPr b="0" i="0" lang="ru-RU" sz="2400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только сканы!!!)</a:t>
              </a:r>
              <a:endPara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23"/>
          <p:cNvSpPr txBox="1"/>
          <p:nvPr/>
        </p:nvSpPr>
        <p:spPr>
          <a:xfrm>
            <a:off x="8668512" y="6388608"/>
            <a:ext cx="475489" cy="46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000" lvl="0" marL="360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2018-09-04T12:10:47Z</dcterms:created>
  <dc:creator>user</dc:creator>
</cp:coreProperties>
</file>